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9" r:id="rId7"/>
    <p:sldId id="258" r:id="rId8"/>
    <p:sldId id="257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EC9B-672E-024F-98EF-7EEB0D8CF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B54F5-6291-8E44-9292-CAE9276DF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CC1A4-EC30-7F4C-AE1D-1CB6EA56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45608-FFDC-C445-883D-97179867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18C4-6763-E547-8A47-B6A3D6CC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187E-53A4-3440-A003-D224E5EA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5517B-1F29-6545-BF87-09DC2B8DE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03021-DCF3-4F43-B072-550F62B6C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8C108-A7DB-1145-97F0-CEE9A3B3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F3F79-E153-CF46-8D92-B0114165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9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7CFE5-2BC0-C44B-B925-79A37B9F2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34880-73C2-8442-AD1A-F6DDF481C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02BF-7455-164D-A8C2-25CD9770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4477E-452C-8E4D-AA4C-801259B0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C9572-FFCA-3E42-B687-72CBFD10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33B5-F15F-044E-A8C7-1A51ED6C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80D60-CEBD-CE45-9FE7-F7ED42B8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9E7E2-78E8-4045-A452-0F380E92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6E446-F0C4-B54B-B8E8-705068E6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34CFD-0646-FF41-9AAA-1662DE97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5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52E-B113-B049-9DEC-A3ACD089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97B2C-143F-1342-98A5-1D9AC409D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120E-25ED-234A-BD74-7235FA7A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51B21-98B9-504F-9713-1553A1A8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BBAEC-E118-0F43-B7C6-292AFEE8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141C-473C-2C4A-BA13-548D6E8A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B2957-B8B2-194E-9544-A6E964B50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40E95-11DC-8A4F-B5D9-152C1B782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6AEEA-BC0C-6E4A-A676-70D5ED0A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1DB18-665D-D74D-86D6-3271DB04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671F-F088-2D47-895F-7F656174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1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4D3E-97E2-CC4A-B265-2CEC6587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7B73E-1BBC-7541-8EDB-173CEBB7C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6802F-43AC-384A-92E2-E266C2060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9A205-1715-CC4B-B0D3-C69778E3E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4C5D1-6763-4B41-963D-71AC4533A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71F51-231E-584F-AF87-ACD101BA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34F0E-3D83-3C46-B42A-25DA196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5FA2A-9425-BE4D-BC21-216B6A66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8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A5E8-E15B-944C-BD29-9623162C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22BAC-1F6B-6E4B-ACD5-3B76BA72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954E5-1062-0F4C-8242-0C23F779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F66EF-C894-0F49-8786-1A29A2F7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05F68-1120-B243-98D4-967FED09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F3B05-998D-F747-84A2-444E7BDF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58757-5F4C-2844-9826-7925D0B6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6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2E22-BB9C-B143-99CC-7FAC4A60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35A2-540C-9B48-840D-5D523CC1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F068A-A582-AC41-8FEB-75BBA5B9A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D63AC-E88D-AB41-A904-205713A2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C5DEB-44CB-B145-ABB3-9E327A58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BD652-6F91-E246-9289-55D8A2ED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98ED-C887-2340-9244-D79120D2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5917-49EB-EE4F-8029-A43518A68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5ECB5-6AA0-DB4C-820D-E5F28AD0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C6585-1DFC-FF4A-ACA6-883CA88C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2B36-6380-574B-B509-CA686D6C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225B4-E647-0045-96A3-B9C3CF2C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4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7F4ED-1F7B-2B46-9B33-CD5018BA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E4C2B-8055-164F-8984-0E43E904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B2843-7E9F-EF4F-B98C-11E383FF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795-1C3E-4C45-9E0F-B5D25D4888AA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05C0-238A-6A4E-80E0-73DF03DA4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01F33-CC62-D546-A324-A23DEA8F8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4A9BE-4F2F-4E41-8F6F-BA1B89EAA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ohiniemi.fi/Arvomittaukset/Arvokeha/akt5-o.html" TargetMode="External"/><Relationship Id="rId7" Type="http://schemas.openxmlformats.org/officeDocument/2006/relationships/hyperlink" Target="https://www.puohiniemi.fi/Arvomittaukset/Arvokeha/akt5-hs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ohiniemi.fi/Arvomittaukset/Arvokeha/akt5-iu.html" TargetMode="External"/><Relationship Id="rId5" Type="http://schemas.openxmlformats.org/officeDocument/2006/relationships/hyperlink" Target="https://www.puohiniemi.fi/Arvomittaukset/Arvokeha/akt5-vs.html" TargetMode="External"/><Relationship Id="rId4" Type="http://schemas.openxmlformats.org/officeDocument/2006/relationships/hyperlink" Target="https://www.puohiniemi.fi/Arvomittaukset/Arvokeha/akt5-su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61A9CFA-53D8-C840-8583-6C316E834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439787"/>
              </p:ext>
            </p:extLst>
          </p:nvPr>
        </p:nvGraphicFramePr>
        <p:xfrm>
          <a:off x="335652" y="361278"/>
          <a:ext cx="11284856" cy="61354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12600">
                  <a:extLst>
                    <a:ext uri="{9D8B030D-6E8A-4147-A177-3AD203B41FA5}">
                      <a16:colId xmlns:a16="http://schemas.microsoft.com/office/drawing/2014/main" val="3666114861"/>
                    </a:ext>
                  </a:extLst>
                </a:gridCol>
                <a:gridCol w="563791">
                  <a:extLst>
                    <a:ext uri="{9D8B030D-6E8A-4147-A177-3AD203B41FA5}">
                      <a16:colId xmlns:a16="http://schemas.microsoft.com/office/drawing/2014/main" val="714072785"/>
                    </a:ext>
                  </a:extLst>
                </a:gridCol>
                <a:gridCol w="667120">
                  <a:extLst>
                    <a:ext uri="{9D8B030D-6E8A-4147-A177-3AD203B41FA5}">
                      <a16:colId xmlns:a16="http://schemas.microsoft.com/office/drawing/2014/main" val="222120294"/>
                    </a:ext>
                  </a:extLst>
                </a:gridCol>
                <a:gridCol w="28745">
                  <a:extLst>
                    <a:ext uri="{9D8B030D-6E8A-4147-A177-3AD203B41FA5}">
                      <a16:colId xmlns:a16="http://schemas.microsoft.com/office/drawing/2014/main" val="2382849209"/>
                    </a:ext>
                  </a:extLst>
                </a:gridCol>
                <a:gridCol w="5012600">
                  <a:extLst>
                    <a:ext uri="{9D8B030D-6E8A-4147-A177-3AD203B41FA5}">
                      <a16:colId xmlns:a16="http://schemas.microsoft.com/office/drawing/2014/main" val="2765245707"/>
                    </a:ext>
                  </a:extLst>
                </a:gridCol>
              </a:tblGrid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Korrelaatio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Merkitsevyys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592527388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Sitouttaminen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haasteellista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672036350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etätyötoiminnan toteuttaja yleensä onnistuu asiakkaiden sitouttamisessa?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-0.745*</a:t>
                      </a:r>
                      <a:endParaRPr lang="en-GB" sz="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0.013349063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työntekijä onnistuu palautumaan toteutuneesta etätyötoiminnasta?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911022919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etätyötoiminnan toteuttaja yleensä onnistuu asiakkaiden sitouttamisessa?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0.739*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0.014646499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Pitäisikö asiakkaan voida vaikuttaa sisällöntuotantoon enemmän?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447749756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456282171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Toteuttaminen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vaatii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aikansa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080319744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Missä tarvitaan edelleen yhdessä opettelemista?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0.687*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0.028100149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Jaksaminen: Onko etätyötoiminnan toteutus mielestäsi kuormittavaa?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099784714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Missä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tarvitaan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edelleen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yhdessä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opettelemista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0.824**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0.003388354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465749833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55303745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Asiakkaiden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huomioiminen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madaltaa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kynnystä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482928731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helppona pidät etätyötoiminnan aloittamista?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0.780**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0.007803773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Ovatko verkossa toteutuneet etätyötoiminta-ajat sopivan pituisia?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921164016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helppona pidät etätyötoiminnan aloittamista?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0.768**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0.00944233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Saavatko asiakkaat mielestäsi vaikuttaa tällä hetkellä riittävästi etätyötoiminnan toteutukseen?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950131344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helppona pidät etätyötoiminnan aloittamista?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0.815**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0.004089145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Onko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toteutuminen</a:t>
                      </a:r>
                      <a:r>
                        <a:rPr lang="en-GB" sz="800" u="none" strike="noStrike" dirty="0">
                          <a:effectLst/>
                        </a:rPr>
                        <a:t>/</a:t>
                      </a:r>
                      <a:r>
                        <a:rPr lang="en-GB" sz="800" u="none" strike="noStrike" dirty="0" err="1">
                          <a:effectLst/>
                        </a:rPr>
                        <a:t>toteuttaminen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tulevaisuudessa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helppoa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895973172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81258474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Käyttöliittymien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tulee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olla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helposti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fi-FI" sz="800" b="1" u="none" strike="noStrike" dirty="0" err="1">
                          <a:effectLst/>
                        </a:rPr>
                        <a:t>omaksuttavia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183542790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Oppivatko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etätyötä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tekevät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henkilöt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nopeasti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teknisten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laitteiden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käytön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0.649*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0.042217558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helppoa olisi luoda kestävä yhtenäinen toimintamalli kaikkeen etätyötoimintaan?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613350715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Oppivatko etätyötä tekevät henkilöt nopeasti teknisten laitteiden käytön?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0.800**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0.005414021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152108939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544941717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Ajankäytössä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sisältöjen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helppous</a:t>
                      </a:r>
                      <a:r>
                        <a:rPr lang="en-GB" sz="800" b="1" u="none" strike="noStrike" dirty="0">
                          <a:effectLst/>
                        </a:rPr>
                        <a:t> ja </a:t>
                      </a:r>
                      <a:r>
                        <a:rPr lang="en-GB" sz="800" b="1" u="none" strike="noStrike" dirty="0" err="1">
                          <a:effectLst/>
                        </a:rPr>
                        <a:t>asiakkaiden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tarpeiden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huomioiminen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tärkeää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28168140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Ovatko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verkossa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toteutuneet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etätyötoiminta-ajat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sopivan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pituisia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0.751*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0.012273632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helppoa mielestäsi olisi toteuttaa erilaisia elinikäisen oppimisen koulutuksia etätyön yhteydessä?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016464444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Ovatko verkossa toteutuneet etätyötoiminta-ajat sopivan pituisia?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0.740*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0.014328947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Saavatko asiakkaat mielestäsi vaikuttaa tällä hetkellä riittävästi etätyötoiminnan toteutukseen?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94624706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Ovatko verkossa toteutuneet etätyötoiminta-ajat sopivan pituisia?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0.677*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0.031617812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sisällöntuotantoa helppoa sunnitella etätyötoimintatapahtumasta toiseen?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678642249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Ovatko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verkossa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toteutuneet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etätyötoiminta-ajat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sopivan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pituisia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0.751*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0.012273632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Oppivatko etätyötä tekevät henkilöt nopeasti teknisten laitteiden käytön?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75283707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Ovatko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verkossa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toteutuneet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etätyötoiminta-ajat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sopivan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pituisia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0.825**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0.003330645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282095211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34579524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Elinikäisessä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oppimisessa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sosiaalinen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tilaus</a:t>
                      </a:r>
                      <a:r>
                        <a:rPr lang="en-GB" sz="800" b="1" u="none" strike="noStrike" dirty="0">
                          <a:effectLst/>
                        </a:rPr>
                        <a:t> ja </a:t>
                      </a:r>
                      <a:r>
                        <a:rPr lang="en-GB" sz="800" b="1" u="none" strike="noStrike" dirty="0" err="1">
                          <a:effectLst/>
                        </a:rPr>
                        <a:t>helppous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avaintekijöitä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764330081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helppoa mielestäsi olisi toteuttaa erilaisia elinikäisen oppimisen koulutuksia etätyön yhteydessä?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0.643*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0.044980969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sisällöntuotantoa helppoa sunnitella etätyötoiminta tapahtumasta toiseen?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844235807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helppoa mielestäsi olisi toteuttaa erilaisia elinikäisen oppimisen koulutuksia etätyön yhteydessä?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0.949***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2.78685E-05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Oppivatko etätyötä tekevät henkilöt nopeasti teknisten laitteiden käytön?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346240325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helppoa mielestäsi olisi toteuttaa erilaisia elinikäisen oppimisen koulutuksia etätyön yhteydessä?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0.702*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0.023746234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124940959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925247603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Asiakkaan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tarpeiden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huomioiminen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sisällössä</a:t>
                      </a:r>
                      <a:r>
                        <a:rPr lang="en-GB" sz="800" b="1" u="none" strike="noStrike" dirty="0">
                          <a:effectLst/>
                        </a:rPr>
                        <a:t> on </a:t>
                      </a:r>
                      <a:r>
                        <a:rPr lang="en-GB" sz="800" b="1" u="none" strike="noStrike" dirty="0" err="1">
                          <a:effectLst/>
                        </a:rPr>
                        <a:t>sitouttamisen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kannalta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tärkeää</a:t>
                      </a:r>
                      <a:r>
                        <a:rPr lang="en-GB" sz="800" b="1" u="none" strike="noStrike" dirty="0">
                          <a:effectLst/>
                        </a:rPr>
                        <a:t>, </a:t>
                      </a:r>
                      <a:r>
                        <a:rPr lang="en-GB" sz="800" b="1" u="none" strike="noStrike" dirty="0" err="1">
                          <a:effectLst/>
                        </a:rPr>
                        <a:t>mutta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haasteellista</a:t>
                      </a:r>
                      <a:r>
                        <a:rPr lang="en-GB" sz="800" b="1" u="none" strike="noStrike" dirty="0">
                          <a:effectLst/>
                        </a:rPr>
                        <a:t>  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958211030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etätyötoiminnan toteuttaja yleensä onnistuu asiakkaiden sitouttamisessa?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0.739*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0.014646499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Pitäisikö asiakkaan voida vaikuttaa sisällöntuotantoon enemmän?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853150388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työntekijä onnistuu palautumaan toteutuneesta etätyötoiminnasta?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-0.639*</a:t>
                      </a:r>
                      <a:endParaRPr lang="en-GB" sz="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0.04680155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Pitäisikö asiakkaan voida vaikuttaa sisällöntuotantoon enemmän?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907519502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Miten helppoa etätyötoiminnan toteuttaminen mielestäsi on ollut?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-0.669*</a:t>
                      </a:r>
                      <a:endParaRPr lang="en-GB" sz="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0.034528882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Pitäisikö asiakkaan voida vaikuttaa sisällöntuotantoon enemmän?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585544876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216613619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Tekninen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fi-FI" sz="800" b="1" u="none" strike="noStrike" dirty="0">
                          <a:effectLst/>
                        </a:rPr>
                        <a:t> toteutus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ensisijaisen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tärkeää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692644322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Miten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helppoa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mielestäsi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olisi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toteuttaa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erilaisia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elinikäisen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oppimisen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koulutuksia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yhteydessä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0.949***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2.78685E-05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Oppivatko etätyötä tekevät henkilöt nopeasti teknisten laitteiden käytön?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256477217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Ovatko verkossa toteutuneet etätyötoiminta-ajat sopivan pituisia?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0.751*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0.012273632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Oppivatko etätyötä tekevät henkilöt nopeasti teknisten laitteiden käytön?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2839826701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926040879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Tulevaisuus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sidoksissa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useisiin</a:t>
                      </a:r>
                      <a:r>
                        <a:rPr lang="en-GB" sz="800" b="1" u="none" strike="noStrike" dirty="0">
                          <a:effectLst/>
                        </a:rPr>
                        <a:t> </a:t>
                      </a:r>
                      <a:r>
                        <a:rPr lang="en-GB" sz="800" b="1" u="none" strike="noStrike" dirty="0" err="1">
                          <a:effectLst/>
                        </a:rPr>
                        <a:t>tekijöihin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3130359191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Ovatko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verkossa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toteutuneet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etätyötoiminta-ajat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sopivan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pituisia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0.825**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0.003330645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685575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Missä tarvitaan edelleen yhdessä opettelemista?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0.824**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0.003388354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4021046942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Miten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helppona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pidät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aloittamista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0.815**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0.004089145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793919902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Oppivatko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etätyötä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tekevät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henkilöt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nopeasti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teknisten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laitteiden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käytön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0.800**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0.005414021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597006867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Saavatko asiakkaat mielestäsi vaikuttaa tällä hetkellä riittävästi etätyötoiminnan toteutukseen?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0.753*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0.011901249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668369090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Miten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helppoa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mielestäsi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olisi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toteuttaa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erilaisia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elinikäisen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oppimisen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koulutuksia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yhteydessä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0.702*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0.023746234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Onko etätyötoiminnan toteutuminen/toteuttaminen tulevaisuudessa helppoa?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106180316"/>
                  </a:ext>
                </a:extLst>
              </a:tr>
              <a:tr h="130196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Minkälaisena näet etätyötoiminnan mahdollisuudet?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0.687*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0.028327918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 err="1">
                          <a:effectLst/>
                        </a:rPr>
                        <a:t>Onko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toteutuminen</a:t>
                      </a:r>
                      <a:r>
                        <a:rPr lang="en-GB" sz="800" u="none" strike="noStrike" dirty="0">
                          <a:effectLst/>
                        </a:rPr>
                        <a:t>/</a:t>
                      </a:r>
                      <a:r>
                        <a:rPr lang="en-GB" sz="800" u="none" strike="noStrike" dirty="0" err="1">
                          <a:effectLst/>
                        </a:rPr>
                        <a:t>toteuttaminen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tulevaisuudessa</a:t>
                      </a:r>
                      <a:r>
                        <a:rPr lang="en-GB" sz="800" u="none" strike="noStrike" dirty="0">
                          <a:effectLst/>
                        </a:rPr>
                        <a:t> </a:t>
                      </a:r>
                      <a:r>
                        <a:rPr lang="en-GB" sz="800" u="none" strike="noStrike" dirty="0" err="1">
                          <a:effectLst/>
                        </a:rPr>
                        <a:t>helppoa</a:t>
                      </a:r>
                      <a:r>
                        <a:rPr lang="en-GB" sz="800" u="none" strike="noStrike" dirty="0">
                          <a:effectLst/>
                        </a:rPr>
                        <a:t>?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8" marR="1038" marT="1038" marB="4984" anchor="b"/>
                </a:tc>
                <a:extLst>
                  <a:ext uri="{0D108BD9-81ED-4DB2-BD59-A6C34878D82A}">
                    <a16:rowId xmlns:a16="http://schemas.microsoft.com/office/drawing/2014/main" val="59283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87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78885CE-77FB-6848-82CE-8D90D91A7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3564467"/>
            <a:ext cx="6350000" cy="3251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35E7A8-5958-C04B-9D4F-4BEBF3FAF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-1637453"/>
            <a:ext cx="5200650" cy="52019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E075AA-A1F3-574E-AE6F-534DD9857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-1904985"/>
            <a:ext cx="5187950" cy="519851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8A2C11-E609-0345-B7D2-E512F9001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64467"/>
            <a:ext cx="4940300" cy="519642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294933-6C81-6C4F-8BED-6BED57BA3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0"/>
            <a:ext cx="5127654" cy="51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6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2C7CBC-CB01-C140-85BD-88D66331B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3" y="304799"/>
            <a:ext cx="1714500" cy="1485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BFB497-4E71-4C4D-8621-63CEC3D95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32" y="133180"/>
            <a:ext cx="6937501" cy="314147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C82DDF-E3D9-E145-98B2-201EA00C9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3790949"/>
            <a:ext cx="5626100" cy="3975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FC9E916-70E0-B644-B6B4-0F4916C8D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3913715"/>
            <a:ext cx="3937000" cy="4152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DAFF603-2FEC-3B4D-9F7D-E9641A4F1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382947"/>
            <a:ext cx="6502400" cy="3657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1693D4-EBBB-9448-A600-2FFD9C850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368" y="34290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0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A33776A-2932-8647-887C-F4763CDC0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566" y="-283211"/>
            <a:ext cx="5003800" cy="52019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285F888-E825-A641-94F0-7BA8D490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34" y="-706545"/>
            <a:ext cx="4921250" cy="52019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7AC377-FCD7-7647-BC93-F5B847F97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0" y="-283211"/>
            <a:ext cx="3175000" cy="4686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6F36AA-D54F-7247-8BC1-2BBEC8E8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29" y="4495375"/>
            <a:ext cx="5103221" cy="519973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D195F0-FE83-EF47-A453-08EE65063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33" y="5564716"/>
            <a:ext cx="1422400" cy="1422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850BBC-81FB-3044-9887-B94D1F882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63" y="5442373"/>
            <a:ext cx="4008870" cy="520192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6D14C67-5BDB-A542-9CDB-F467A288B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737" y="5183716"/>
            <a:ext cx="4127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5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D3C08C0-8F16-494D-AE8A-6A9FA833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83" y="0"/>
            <a:ext cx="3517900" cy="4152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E2782DA-7BBA-2F4B-BF24-E777D92D9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6" y="127000"/>
            <a:ext cx="6939280" cy="3898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CC643F-F676-1C4C-A271-A5FEDA017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7456"/>
            <a:ext cx="5376026" cy="520192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94963F-01D5-C04E-B5AC-2B26C828D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5143500"/>
            <a:ext cx="3175000" cy="3175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B35EDE2-0DBA-0A4F-92B8-150AF519B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16" y="770255"/>
            <a:ext cx="5080000" cy="5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A366B2-F755-3C44-83AA-134EA8A94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925" y="5506296"/>
            <a:ext cx="6935427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6CF528-A561-FF45-82FF-F07B726AC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13" y="828040"/>
            <a:ext cx="5200650" cy="520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8BD17-28D4-C548-894E-35F50964D5CF}"/>
              </a:ext>
            </a:extLst>
          </p:cNvPr>
          <p:cNvSpPr txBox="1"/>
          <p:nvPr/>
        </p:nvSpPr>
        <p:spPr>
          <a:xfrm>
            <a:off x="5857003" y="10987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Osallisuus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99029-2A06-EB44-BA36-DFCA13D52FEA}"/>
              </a:ext>
            </a:extLst>
          </p:cNvPr>
          <p:cNvSpPr txBox="1"/>
          <p:nvPr/>
        </p:nvSpPr>
        <p:spPr>
          <a:xfrm>
            <a:off x="2025854" y="32443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Yksilöllisyys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C0683-A9C1-6D45-A4ED-D1367B296619}"/>
              </a:ext>
            </a:extLst>
          </p:cNvPr>
          <p:cNvSpPr txBox="1"/>
          <p:nvPr/>
        </p:nvSpPr>
        <p:spPr>
          <a:xfrm>
            <a:off x="5632341" y="-8869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Yhteisöllisyys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E40-C812-7640-AC73-5F58FD369610}"/>
              </a:ext>
            </a:extLst>
          </p:cNvPr>
          <p:cNvSpPr txBox="1"/>
          <p:nvPr/>
        </p:nvSpPr>
        <p:spPr>
          <a:xfrm>
            <a:off x="9458622" y="32443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 err="1"/>
              <a:t>Ryhmäkeskeisyys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CF5DA-C5F2-8B4D-A24E-ED35A90B70A0}"/>
              </a:ext>
            </a:extLst>
          </p:cNvPr>
          <p:cNvSpPr txBox="1"/>
          <p:nvPr/>
        </p:nvSpPr>
        <p:spPr>
          <a:xfrm>
            <a:off x="5650689" y="61941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Sisäpiiri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5B25D-815B-BD44-8164-4E5002693737}"/>
              </a:ext>
            </a:extLst>
          </p:cNvPr>
          <p:cNvSpPr txBox="1"/>
          <p:nvPr/>
        </p:nvSpPr>
        <p:spPr>
          <a:xfrm>
            <a:off x="5455057" y="702311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 err="1"/>
              <a:t>Verkostoituvuus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132DD-0DF0-324C-9057-BCAC6734E45E}"/>
              </a:ext>
            </a:extLst>
          </p:cNvPr>
          <p:cNvSpPr txBox="1"/>
          <p:nvPr/>
        </p:nvSpPr>
        <p:spPr>
          <a:xfrm>
            <a:off x="17037443" y="4232207"/>
            <a:ext cx="6096000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Hyväntahtoisuus</a:t>
            </a:r>
            <a:r>
              <a:rPr lang="en-US" dirty="0"/>
              <a:t>  </a:t>
            </a:r>
            <a:r>
              <a:rPr lang="en-US" dirty="0" err="1"/>
              <a:t>Hyväntekeväisyys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ihmisten</a:t>
            </a:r>
            <a:r>
              <a:rPr lang="en-US" dirty="0"/>
              <a:t> </a:t>
            </a:r>
            <a:r>
              <a:rPr lang="en-US" dirty="0" err="1"/>
              <a:t>hyvinvointia</a:t>
            </a:r>
            <a:r>
              <a:rPr lang="en-US" dirty="0"/>
              <a:t>, </a:t>
            </a:r>
            <a:r>
              <a:rPr lang="en-US" dirty="0" err="1"/>
              <a:t>joiden</a:t>
            </a:r>
            <a:r>
              <a:rPr lang="en-US" dirty="0"/>
              <a:t> </a:t>
            </a:r>
            <a:r>
              <a:rPr lang="en-US" dirty="0" err="1"/>
              <a:t>kanssa</a:t>
            </a:r>
            <a:r>
              <a:rPr lang="en-US" dirty="0"/>
              <a:t> </a:t>
            </a:r>
            <a:r>
              <a:rPr lang="en-US" dirty="0" err="1"/>
              <a:t>olemme</a:t>
            </a:r>
            <a:r>
              <a:rPr lang="en-US" dirty="0"/>
              <a:t> </a:t>
            </a:r>
            <a:r>
              <a:rPr lang="en-US" dirty="0" err="1"/>
              <a:t>usein</a:t>
            </a:r>
            <a:r>
              <a:rPr lang="en-US" dirty="0"/>
              <a:t> </a:t>
            </a:r>
            <a:r>
              <a:rPr lang="en-US" dirty="0" err="1"/>
              <a:t>tekemisissä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välittämistä</a:t>
            </a:r>
            <a:r>
              <a:rPr lang="en-US" dirty="0"/>
              <a:t> ja </a:t>
            </a:r>
            <a:r>
              <a:rPr lang="en-US" dirty="0" err="1"/>
              <a:t>luotettavuutta</a:t>
            </a:r>
            <a:r>
              <a:rPr lang="en-US" dirty="0"/>
              <a:t>.     </a:t>
            </a:r>
            <a:r>
              <a:rPr lang="en-US" dirty="0" err="1"/>
              <a:t>Yhteiskunnallis</a:t>
            </a:r>
            <a:r>
              <a:rPr lang="en-US" dirty="0"/>
              <a:t>-</a:t>
            </a:r>
            <a:r>
              <a:rPr lang="en-US" dirty="0" err="1"/>
              <a:t>universalismi</a:t>
            </a:r>
            <a:r>
              <a:rPr lang="en-US" dirty="0"/>
              <a:t> </a:t>
            </a:r>
            <a:r>
              <a:rPr lang="en-US" dirty="0" err="1"/>
              <a:t>Yhteiskunnallis</a:t>
            </a:r>
            <a:r>
              <a:rPr lang="en-US" dirty="0"/>
              <a:t>-</a:t>
            </a:r>
            <a:r>
              <a:rPr lang="en-US" dirty="0" err="1"/>
              <a:t>universalismi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kaikkien</a:t>
            </a:r>
            <a:r>
              <a:rPr lang="en-US" dirty="0"/>
              <a:t> </a:t>
            </a:r>
            <a:r>
              <a:rPr lang="en-US" dirty="0" err="1"/>
              <a:t>yhteiskunnan</a:t>
            </a:r>
            <a:r>
              <a:rPr lang="en-US" dirty="0"/>
              <a:t> </a:t>
            </a:r>
            <a:r>
              <a:rPr lang="en-US" dirty="0" err="1"/>
              <a:t>ihmisten</a:t>
            </a:r>
            <a:r>
              <a:rPr lang="en-US" dirty="0"/>
              <a:t> </a:t>
            </a:r>
            <a:r>
              <a:rPr lang="en-US" dirty="0" err="1"/>
              <a:t>ymmärrystä</a:t>
            </a:r>
            <a:r>
              <a:rPr lang="en-US" dirty="0"/>
              <a:t>, </a:t>
            </a:r>
            <a:r>
              <a:rPr lang="en-US" dirty="0" err="1"/>
              <a:t>arvostusta</a:t>
            </a:r>
            <a:r>
              <a:rPr lang="en-US" dirty="0"/>
              <a:t>, </a:t>
            </a:r>
            <a:r>
              <a:rPr lang="en-US" dirty="0" err="1"/>
              <a:t>suvaitsevaisuutta</a:t>
            </a:r>
            <a:r>
              <a:rPr lang="en-US" dirty="0"/>
              <a:t> ja </a:t>
            </a:r>
            <a:r>
              <a:rPr lang="en-US" dirty="0" err="1"/>
              <a:t>suojelua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tasa-arvoa</a:t>
            </a:r>
            <a:r>
              <a:rPr lang="en-US" dirty="0"/>
              <a:t>, </a:t>
            </a:r>
            <a:r>
              <a:rPr lang="en-US" dirty="0" err="1"/>
              <a:t>oikeudenmukaisuutta</a:t>
            </a:r>
            <a:r>
              <a:rPr lang="en-US" dirty="0"/>
              <a:t> ja </a:t>
            </a:r>
            <a:r>
              <a:rPr lang="en-US" dirty="0" err="1"/>
              <a:t>kaikkien</a:t>
            </a:r>
            <a:r>
              <a:rPr lang="en-US" dirty="0"/>
              <a:t> </a:t>
            </a:r>
            <a:r>
              <a:rPr lang="en-US" dirty="0" err="1"/>
              <a:t>suojelua</a:t>
            </a:r>
            <a:r>
              <a:rPr lang="en-US" dirty="0"/>
              <a:t>.    </a:t>
            </a:r>
            <a:r>
              <a:rPr lang="en-US" dirty="0" err="1"/>
              <a:t>Luonto</a:t>
            </a:r>
            <a:r>
              <a:rPr lang="en-US" dirty="0"/>
              <a:t> - </a:t>
            </a:r>
            <a:r>
              <a:rPr lang="en-US" dirty="0" err="1"/>
              <a:t>universalismi</a:t>
            </a:r>
            <a:r>
              <a:rPr lang="en-US" dirty="0"/>
              <a:t>  </a:t>
            </a:r>
            <a:r>
              <a:rPr lang="en-US" dirty="0" err="1"/>
              <a:t>Luontouniversalismi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luonnonympäristön</a:t>
            </a:r>
            <a:r>
              <a:rPr lang="en-US" dirty="0"/>
              <a:t> </a:t>
            </a:r>
            <a:r>
              <a:rPr lang="en-US" dirty="0" err="1"/>
              <a:t>säilyttämistä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luonnon</a:t>
            </a:r>
            <a:r>
              <a:rPr lang="en-US" dirty="0"/>
              <a:t> ja </a:t>
            </a:r>
            <a:r>
              <a:rPr lang="en-US" dirty="0" err="1"/>
              <a:t>eläinten</a:t>
            </a:r>
            <a:r>
              <a:rPr lang="en-US" dirty="0"/>
              <a:t> </a:t>
            </a:r>
            <a:r>
              <a:rPr lang="en-US" dirty="0" err="1"/>
              <a:t>suojelua</a:t>
            </a:r>
            <a:r>
              <a:rPr lang="en-US" dirty="0"/>
              <a:t>.     </a:t>
            </a:r>
            <a:r>
              <a:rPr lang="en-US" dirty="0" err="1"/>
              <a:t>Itseohjautuva</a:t>
            </a:r>
            <a:r>
              <a:rPr lang="en-US" dirty="0"/>
              <a:t>   </a:t>
            </a:r>
            <a:r>
              <a:rPr lang="en-US" dirty="0" err="1"/>
              <a:t>Itseohjautuvuus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itsenäistä</a:t>
            </a:r>
            <a:r>
              <a:rPr lang="en-US" dirty="0"/>
              <a:t> </a:t>
            </a:r>
            <a:r>
              <a:rPr lang="en-US" dirty="0" err="1"/>
              <a:t>ajattelua</a:t>
            </a:r>
            <a:r>
              <a:rPr lang="en-US" dirty="0"/>
              <a:t> ja </a:t>
            </a:r>
            <a:r>
              <a:rPr lang="en-US" dirty="0" err="1"/>
              <a:t>toimintaa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vapautta</a:t>
            </a:r>
            <a:r>
              <a:rPr lang="en-US" dirty="0"/>
              <a:t>, </a:t>
            </a:r>
            <a:r>
              <a:rPr lang="en-US" dirty="0" err="1"/>
              <a:t>tutkimista</a:t>
            </a:r>
            <a:r>
              <a:rPr lang="en-US" dirty="0"/>
              <a:t> ja </a:t>
            </a:r>
            <a:r>
              <a:rPr lang="en-US" dirty="0" err="1"/>
              <a:t>luovuutta</a:t>
            </a:r>
            <a:r>
              <a:rPr lang="en-US" dirty="0"/>
              <a:t>.      </a:t>
            </a:r>
            <a:r>
              <a:rPr lang="en-US" dirty="0" err="1"/>
              <a:t>Stimulaatio</a:t>
            </a:r>
            <a:r>
              <a:rPr lang="en-US" dirty="0"/>
              <a:t>  </a:t>
            </a:r>
            <a:r>
              <a:rPr lang="en-US" dirty="0" err="1"/>
              <a:t>Stimulaatio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jännityksen</a:t>
            </a:r>
            <a:r>
              <a:rPr lang="en-US" dirty="0"/>
              <a:t> ja </a:t>
            </a:r>
            <a:r>
              <a:rPr lang="en-US" dirty="0" err="1"/>
              <a:t>haasteiden</a:t>
            </a:r>
            <a:r>
              <a:rPr lang="en-US" dirty="0"/>
              <a:t> </a:t>
            </a:r>
            <a:r>
              <a:rPr lang="en-US" dirty="0" err="1"/>
              <a:t>etsimistä</a:t>
            </a:r>
            <a:r>
              <a:rPr lang="en-US" dirty="0"/>
              <a:t> </a:t>
            </a:r>
            <a:r>
              <a:rPr lang="en-US" dirty="0" err="1"/>
              <a:t>elämässä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uutuutta</a:t>
            </a:r>
            <a:r>
              <a:rPr lang="en-US" dirty="0"/>
              <a:t>, </a:t>
            </a:r>
            <a:r>
              <a:rPr lang="en-US" dirty="0" err="1"/>
              <a:t>vaihtelua</a:t>
            </a:r>
            <a:r>
              <a:rPr lang="en-US" dirty="0"/>
              <a:t> ja </a:t>
            </a:r>
            <a:r>
              <a:rPr lang="en-US" dirty="0" err="1"/>
              <a:t>seikkailua</a:t>
            </a:r>
            <a:r>
              <a:rPr lang="en-US" dirty="0"/>
              <a:t>.     </a:t>
            </a:r>
            <a:r>
              <a:rPr lang="en-US" dirty="0" err="1"/>
              <a:t>Hedonismi</a:t>
            </a:r>
            <a:r>
              <a:rPr lang="en-US" dirty="0"/>
              <a:t> </a:t>
            </a:r>
            <a:r>
              <a:rPr lang="en-US" dirty="0" err="1"/>
              <a:t>Hedonismi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henkilökohtaista</a:t>
            </a:r>
            <a:r>
              <a:rPr lang="en-US" dirty="0"/>
              <a:t> </a:t>
            </a:r>
            <a:r>
              <a:rPr lang="en-US" dirty="0" err="1"/>
              <a:t>nautintoa</a:t>
            </a:r>
            <a:r>
              <a:rPr lang="en-US" dirty="0"/>
              <a:t> ja </a:t>
            </a:r>
            <a:r>
              <a:rPr lang="en-US" dirty="0" err="1"/>
              <a:t>nautintoa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itsensä</a:t>
            </a:r>
            <a:r>
              <a:rPr lang="en-US" dirty="0"/>
              <a:t> </a:t>
            </a:r>
            <a:r>
              <a:rPr lang="en-US" dirty="0" err="1"/>
              <a:t>hemmottelua</a:t>
            </a:r>
            <a:r>
              <a:rPr lang="en-US" dirty="0"/>
              <a:t> ja </a:t>
            </a:r>
            <a:r>
              <a:rPr lang="en-US" dirty="0" err="1"/>
              <a:t>aistillista</a:t>
            </a:r>
            <a:r>
              <a:rPr lang="en-US" dirty="0"/>
              <a:t> </a:t>
            </a:r>
            <a:r>
              <a:rPr lang="en-US" dirty="0" err="1"/>
              <a:t>tyydytystä</a:t>
            </a:r>
            <a:r>
              <a:rPr lang="en-US" dirty="0"/>
              <a:t>.    </a:t>
            </a:r>
            <a:r>
              <a:rPr lang="en-US" dirty="0" err="1"/>
              <a:t>Saavutus</a:t>
            </a:r>
            <a:r>
              <a:rPr lang="en-US" dirty="0"/>
              <a:t>  </a:t>
            </a:r>
            <a:r>
              <a:rPr lang="en-US" dirty="0" err="1"/>
              <a:t>Saavutus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henkilökohtaista</a:t>
            </a:r>
            <a:r>
              <a:rPr lang="en-US" dirty="0"/>
              <a:t> </a:t>
            </a:r>
            <a:r>
              <a:rPr lang="en-US" dirty="0" err="1"/>
              <a:t>menestystä</a:t>
            </a:r>
            <a:r>
              <a:rPr lang="en-US" dirty="0"/>
              <a:t> </a:t>
            </a:r>
            <a:r>
              <a:rPr lang="en-US" dirty="0" err="1"/>
              <a:t>sosiaalisten</a:t>
            </a:r>
            <a:r>
              <a:rPr lang="en-US" dirty="0"/>
              <a:t> </a:t>
            </a:r>
            <a:r>
              <a:rPr lang="en-US" dirty="0" err="1"/>
              <a:t>standardien</a:t>
            </a:r>
            <a:r>
              <a:rPr lang="en-US" dirty="0"/>
              <a:t> </a:t>
            </a:r>
            <a:r>
              <a:rPr lang="en-US" dirty="0" err="1"/>
              <a:t>mukaisesti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kunnianhimoa</a:t>
            </a:r>
            <a:r>
              <a:rPr lang="en-US" dirty="0"/>
              <a:t> ja </a:t>
            </a:r>
            <a:r>
              <a:rPr lang="en-US" dirty="0" err="1"/>
              <a:t>osaamisen</a:t>
            </a:r>
            <a:r>
              <a:rPr lang="en-US" dirty="0"/>
              <a:t> </a:t>
            </a:r>
            <a:r>
              <a:rPr lang="en-US" dirty="0" err="1"/>
              <a:t>osoittamista</a:t>
            </a:r>
            <a:r>
              <a:rPr lang="en-US" dirty="0"/>
              <a:t>.    </a:t>
            </a:r>
            <a:r>
              <a:rPr lang="en-US" dirty="0" err="1"/>
              <a:t>Tehoa</a:t>
            </a:r>
            <a:r>
              <a:rPr lang="en-US" dirty="0"/>
              <a:t>  </a:t>
            </a:r>
            <a:r>
              <a:rPr lang="en-US" dirty="0" err="1"/>
              <a:t>Valta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sosiaalista</a:t>
            </a:r>
            <a:r>
              <a:rPr lang="en-US" dirty="0"/>
              <a:t> </a:t>
            </a:r>
            <a:r>
              <a:rPr lang="en-US" dirty="0" err="1"/>
              <a:t>asemaa</a:t>
            </a:r>
            <a:r>
              <a:rPr lang="en-US" dirty="0"/>
              <a:t> ja </a:t>
            </a:r>
            <a:r>
              <a:rPr lang="en-US" dirty="0" err="1"/>
              <a:t>hallitsemaan</a:t>
            </a:r>
            <a:r>
              <a:rPr lang="en-US" dirty="0"/>
              <a:t> </a:t>
            </a:r>
            <a:r>
              <a:rPr lang="en-US" dirty="0" err="1"/>
              <a:t>ihmisiä</a:t>
            </a:r>
            <a:r>
              <a:rPr lang="en-US" dirty="0"/>
              <a:t> ja </a:t>
            </a:r>
            <a:r>
              <a:rPr lang="en-US" dirty="0" err="1"/>
              <a:t>resursseja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sosiaalista</a:t>
            </a:r>
            <a:r>
              <a:rPr lang="en-US" dirty="0"/>
              <a:t> </a:t>
            </a:r>
            <a:r>
              <a:rPr lang="en-US" dirty="0" err="1"/>
              <a:t>valtaa</a:t>
            </a:r>
            <a:r>
              <a:rPr lang="en-US" dirty="0"/>
              <a:t>, </a:t>
            </a:r>
            <a:r>
              <a:rPr lang="en-US" dirty="0" err="1"/>
              <a:t>varallisuutta</a:t>
            </a:r>
            <a:r>
              <a:rPr lang="en-US" dirty="0"/>
              <a:t> ja </a:t>
            </a:r>
            <a:r>
              <a:rPr lang="en-US" dirty="0" err="1"/>
              <a:t>auktoriteettia</a:t>
            </a:r>
            <a:r>
              <a:rPr lang="en-US" dirty="0"/>
              <a:t>.     </a:t>
            </a:r>
            <a:r>
              <a:rPr lang="en-US" dirty="0" err="1"/>
              <a:t>Turvallisuus</a:t>
            </a:r>
            <a:r>
              <a:rPr lang="en-US" dirty="0"/>
              <a:t>   </a:t>
            </a:r>
            <a:r>
              <a:rPr lang="en-US" dirty="0" err="1"/>
              <a:t>Turvallisuus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henkilökohtaista</a:t>
            </a:r>
            <a:r>
              <a:rPr lang="en-US" dirty="0"/>
              <a:t> ja </a:t>
            </a:r>
            <a:r>
              <a:rPr lang="en-US" dirty="0" err="1"/>
              <a:t>yhteiskunnallista</a:t>
            </a:r>
            <a:r>
              <a:rPr lang="en-US" dirty="0"/>
              <a:t> </a:t>
            </a:r>
            <a:r>
              <a:rPr lang="en-US" dirty="0" err="1"/>
              <a:t>turvallisuutta</a:t>
            </a:r>
            <a:r>
              <a:rPr lang="en-US" dirty="0"/>
              <a:t> ja </a:t>
            </a:r>
            <a:r>
              <a:rPr lang="en-US" dirty="0" err="1"/>
              <a:t>vakautta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turvallisuutta</a:t>
            </a:r>
            <a:r>
              <a:rPr lang="en-US" dirty="0"/>
              <a:t>, </a:t>
            </a:r>
            <a:r>
              <a:rPr lang="en-US" dirty="0" err="1"/>
              <a:t>harmoniaa</a:t>
            </a:r>
            <a:r>
              <a:rPr lang="en-US" dirty="0"/>
              <a:t> ja </a:t>
            </a:r>
            <a:r>
              <a:rPr lang="en-US" dirty="0" err="1"/>
              <a:t>vakautta</a:t>
            </a:r>
            <a:r>
              <a:rPr lang="en-US" dirty="0"/>
              <a:t>.      </a:t>
            </a:r>
            <a:r>
              <a:rPr lang="en-US" dirty="0" err="1"/>
              <a:t>Yhdenmukaisuus</a:t>
            </a:r>
            <a:r>
              <a:rPr lang="en-US" dirty="0"/>
              <a:t>  </a:t>
            </a:r>
            <a:r>
              <a:rPr lang="en-US" dirty="0" err="1"/>
              <a:t>Vaatimustenmukaisuus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hillintää</a:t>
            </a:r>
            <a:r>
              <a:rPr lang="en-US" dirty="0"/>
              <a:t> ja </a:t>
            </a:r>
            <a:r>
              <a:rPr lang="en-US" dirty="0" err="1"/>
              <a:t>sosiaalisten</a:t>
            </a:r>
            <a:r>
              <a:rPr lang="en-US" dirty="0"/>
              <a:t> </a:t>
            </a:r>
            <a:r>
              <a:rPr lang="en-US" dirty="0" err="1"/>
              <a:t>odotusten</a:t>
            </a:r>
            <a:r>
              <a:rPr lang="en-US" dirty="0"/>
              <a:t> </a:t>
            </a:r>
            <a:r>
              <a:rPr lang="en-US" dirty="0" err="1"/>
              <a:t>noudattamista</a:t>
            </a:r>
            <a:r>
              <a:rPr lang="en-US" dirty="0"/>
              <a:t>, </a:t>
            </a:r>
            <a:r>
              <a:rPr lang="en-US" dirty="0" err="1"/>
              <a:t>jotta</a:t>
            </a:r>
            <a:r>
              <a:rPr lang="en-US" dirty="0"/>
              <a:t> </a:t>
            </a:r>
            <a:r>
              <a:rPr lang="en-US" dirty="0" err="1"/>
              <a:t>vältytään</a:t>
            </a:r>
            <a:r>
              <a:rPr lang="en-US" dirty="0"/>
              <a:t> </a:t>
            </a:r>
            <a:r>
              <a:rPr lang="en-US" dirty="0" err="1"/>
              <a:t>häiritsemästä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sääntöjen</a:t>
            </a:r>
            <a:r>
              <a:rPr lang="en-US" dirty="0"/>
              <a:t>, </a:t>
            </a:r>
            <a:r>
              <a:rPr lang="en-US" dirty="0" err="1"/>
              <a:t>lakien</a:t>
            </a:r>
            <a:r>
              <a:rPr lang="en-US" dirty="0"/>
              <a:t> ja </a:t>
            </a:r>
            <a:r>
              <a:rPr lang="en-US" dirty="0" err="1"/>
              <a:t>velvoitteiden</a:t>
            </a:r>
            <a:r>
              <a:rPr lang="en-US" dirty="0"/>
              <a:t> </a:t>
            </a:r>
            <a:r>
              <a:rPr lang="en-US" dirty="0" err="1"/>
              <a:t>noudattamista</a:t>
            </a:r>
            <a:r>
              <a:rPr lang="en-US" dirty="0"/>
              <a:t>.      </a:t>
            </a:r>
            <a:r>
              <a:rPr lang="en-US" dirty="0" err="1"/>
              <a:t>Perinne</a:t>
            </a:r>
            <a:r>
              <a:rPr lang="en-US" dirty="0"/>
              <a:t>  </a:t>
            </a:r>
            <a:r>
              <a:rPr lang="en-US" dirty="0" err="1"/>
              <a:t>Perinne</a:t>
            </a:r>
            <a:r>
              <a:rPr lang="en-US" dirty="0"/>
              <a:t> </a:t>
            </a:r>
            <a:r>
              <a:rPr lang="en-US" dirty="0" err="1"/>
              <a:t>motivoi</a:t>
            </a:r>
            <a:r>
              <a:rPr lang="en-US" dirty="0"/>
              <a:t> </a:t>
            </a:r>
            <a:r>
              <a:rPr lang="en-US" dirty="0" err="1"/>
              <a:t>meitä</a:t>
            </a:r>
            <a:r>
              <a:rPr lang="en-US" dirty="0"/>
              <a:t> </a:t>
            </a:r>
            <a:r>
              <a:rPr lang="en-US" dirty="0" err="1"/>
              <a:t>edistämään</a:t>
            </a:r>
            <a:r>
              <a:rPr lang="en-US" dirty="0"/>
              <a:t> </a:t>
            </a:r>
            <a:r>
              <a:rPr lang="en-US" dirty="0" err="1"/>
              <a:t>kulttuurin</a:t>
            </a:r>
            <a:r>
              <a:rPr lang="en-US" dirty="0"/>
              <a:t> ja </a:t>
            </a:r>
            <a:r>
              <a:rPr lang="en-US" dirty="0" err="1"/>
              <a:t>uskonnon</a:t>
            </a:r>
            <a:r>
              <a:rPr lang="en-US" dirty="0"/>
              <a:t> </a:t>
            </a:r>
            <a:r>
              <a:rPr lang="en-US" dirty="0" err="1"/>
              <a:t>tarjoamien</a:t>
            </a:r>
            <a:r>
              <a:rPr lang="en-US" dirty="0"/>
              <a:t> </a:t>
            </a:r>
            <a:r>
              <a:rPr lang="en-US" dirty="0" err="1"/>
              <a:t>tapojen</a:t>
            </a:r>
            <a:r>
              <a:rPr lang="en-US" dirty="0"/>
              <a:t> ja </a:t>
            </a:r>
            <a:r>
              <a:rPr lang="en-US" dirty="0" err="1"/>
              <a:t>ideoiden</a:t>
            </a:r>
            <a:r>
              <a:rPr lang="en-US" dirty="0"/>
              <a:t> </a:t>
            </a:r>
            <a:r>
              <a:rPr lang="en-US" dirty="0" err="1"/>
              <a:t>sitoutumista</a:t>
            </a:r>
            <a:r>
              <a:rPr lang="en-US" dirty="0"/>
              <a:t> ja </a:t>
            </a:r>
            <a:r>
              <a:rPr lang="en-US" dirty="0" err="1"/>
              <a:t>hyväksymistä</a:t>
            </a:r>
            <a:r>
              <a:rPr lang="en-US" dirty="0"/>
              <a:t>; se </a:t>
            </a:r>
            <a:r>
              <a:rPr lang="en-US" dirty="0" err="1"/>
              <a:t>korostaa</a:t>
            </a:r>
            <a:r>
              <a:rPr lang="en-US" dirty="0"/>
              <a:t> </a:t>
            </a:r>
            <a:r>
              <a:rPr lang="en-US" dirty="0" err="1"/>
              <a:t>kulttuuristen</a:t>
            </a:r>
            <a:r>
              <a:rPr lang="en-US" dirty="0"/>
              <a:t>, </a:t>
            </a:r>
            <a:r>
              <a:rPr lang="en-US" dirty="0" err="1"/>
              <a:t>perhe</a:t>
            </a:r>
            <a:r>
              <a:rPr lang="en-US" dirty="0"/>
              <a:t>- tai </a:t>
            </a:r>
            <a:r>
              <a:rPr lang="en-US" dirty="0" err="1"/>
              <a:t>uskonnollisten</a:t>
            </a:r>
            <a:r>
              <a:rPr lang="en-US" dirty="0"/>
              <a:t> </a:t>
            </a:r>
            <a:r>
              <a:rPr lang="en-US" dirty="0" err="1"/>
              <a:t>perinteiden</a:t>
            </a:r>
            <a:r>
              <a:rPr lang="en-US" dirty="0"/>
              <a:t> </a:t>
            </a:r>
            <a:r>
              <a:rPr lang="en-US" dirty="0" err="1"/>
              <a:t>ylläpitämistä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A3144-39E2-6A4D-808E-F191B4019B8D}"/>
              </a:ext>
            </a:extLst>
          </p:cNvPr>
          <p:cNvSpPr txBox="1"/>
          <p:nvPr/>
        </p:nvSpPr>
        <p:spPr>
          <a:xfrm>
            <a:off x="4261681" y="3978207"/>
            <a:ext cx="21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 err="1">
                <a:solidFill>
                  <a:schemeClr val="accent4"/>
                </a:solidFill>
              </a:rPr>
              <a:t>Virikkeellisyys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18D47-55D6-5D44-84EA-CBE5DDB53782}"/>
              </a:ext>
            </a:extLst>
          </p:cNvPr>
          <p:cNvSpPr txBox="1"/>
          <p:nvPr/>
        </p:nvSpPr>
        <p:spPr>
          <a:xfrm>
            <a:off x="5455057" y="-353469"/>
            <a:ext cx="275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Itsensä ylittäminen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77D74-B744-D549-89F5-1D7F294BF577}"/>
              </a:ext>
            </a:extLst>
          </p:cNvPr>
          <p:cNvSpPr txBox="1"/>
          <p:nvPr/>
        </p:nvSpPr>
        <p:spPr>
          <a:xfrm>
            <a:off x="5436645" y="3342124"/>
            <a:ext cx="3185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4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Opportunistit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85100-4613-304D-AA3C-4ADE97702D0C}"/>
              </a:ext>
            </a:extLst>
          </p:cNvPr>
          <p:cNvSpPr txBox="1"/>
          <p:nvPr/>
        </p:nvSpPr>
        <p:spPr>
          <a:xfrm>
            <a:off x="476640" y="297037"/>
            <a:ext cx="7807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4"/>
              </a:rPr>
              <a:t>Suvaitsevaiset</a:t>
            </a:r>
            <a:r>
              <a:rPr lang="en-US" sz="1800" u="sng" dirty="0">
                <a:solidFill>
                  <a:srgbClr val="9C4201"/>
                </a:solidFill>
                <a:latin typeface="Verdana" panose="020B0604030504040204" pitchFamily="34" charset="0"/>
                <a:hlinkClick r:id="rId4"/>
              </a:rPr>
              <a:t> </a:t>
            </a:r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4"/>
              </a:rPr>
              <a:t>uudistajat</a:t>
            </a:r>
            <a:r>
              <a:rPr lang="en-US" sz="1800" u="sng" dirty="0">
                <a:solidFill>
                  <a:prstClr val="black"/>
                </a:solidFill>
                <a:latin typeface="Verdana" panose="020B0604030504040204" pitchFamily="34" charset="0"/>
                <a:hlinkClick r:id="rId4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726766-ED9F-D545-95E0-55CF951AB8E7}"/>
              </a:ext>
            </a:extLst>
          </p:cNvPr>
          <p:cNvSpPr txBox="1"/>
          <p:nvPr/>
        </p:nvSpPr>
        <p:spPr>
          <a:xfrm>
            <a:off x="9283472" y="5456445"/>
            <a:ext cx="9046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5"/>
              </a:rPr>
              <a:t>Varovaiset</a:t>
            </a:r>
            <a:r>
              <a:rPr lang="en-US" sz="1800" u="sng" dirty="0">
                <a:solidFill>
                  <a:srgbClr val="9C4201"/>
                </a:solidFill>
                <a:latin typeface="Verdana" panose="020B0604030504040204" pitchFamily="34" charset="0"/>
                <a:hlinkClick r:id="rId5"/>
              </a:rPr>
              <a:t> </a:t>
            </a:r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5"/>
              </a:rPr>
              <a:t>säilyttäjät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62C32-6EAD-8647-979F-7CBE4BD63BD6}"/>
              </a:ext>
            </a:extLst>
          </p:cNvPr>
          <p:cNvSpPr txBox="1"/>
          <p:nvPr/>
        </p:nvSpPr>
        <p:spPr>
          <a:xfrm>
            <a:off x="-1302896" y="5328221"/>
            <a:ext cx="9450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6"/>
              </a:rPr>
              <a:t>Individualistiset</a:t>
            </a:r>
            <a:r>
              <a:rPr lang="en-US" sz="1800" u="sng" dirty="0">
                <a:solidFill>
                  <a:srgbClr val="9C4201"/>
                </a:solidFill>
                <a:latin typeface="Verdana" panose="020B0604030504040204" pitchFamily="34" charset="0"/>
                <a:hlinkClick r:id="rId6"/>
              </a:rPr>
              <a:t> </a:t>
            </a:r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6"/>
              </a:rPr>
              <a:t>uudistajat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74C276-C386-BA41-82D8-2DCE2D5B2C14}"/>
              </a:ext>
            </a:extLst>
          </p:cNvPr>
          <p:cNvSpPr txBox="1"/>
          <p:nvPr/>
        </p:nvSpPr>
        <p:spPr>
          <a:xfrm>
            <a:off x="8284592" y="42461"/>
            <a:ext cx="984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7"/>
              </a:rPr>
              <a:t>Hyväntahtoiset</a:t>
            </a:r>
            <a:r>
              <a:rPr lang="en-US" sz="1800" u="sng" dirty="0">
                <a:solidFill>
                  <a:srgbClr val="9C4201"/>
                </a:solidFill>
                <a:latin typeface="Verdana" panose="020B0604030504040204" pitchFamily="34" charset="0"/>
                <a:hlinkClick r:id="rId7"/>
              </a:rPr>
              <a:t> </a:t>
            </a:r>
            <a:r>
              <a:rPr lang="en-US" sz="1800" u="sng" dirty="0" err="1">
                <a:solidFill>
                  <a:srgbClr val="9C4201"/>
                </a:solidFill>
                <a:latin typeface="Verdana" panose="020B0604030504040204" pitchFamily="34" charset="0"/>
                <a:hlinkClick r:id="rId7"/>
              </a:rPr>
              <a:t>säilyttäjät</a:t>
            </a:r>
            <a:r>
              <a:rPr lang="en-US" sz="1800" u="sng" dirty="0">
                <a:solidFill>
                  <a:prstClr val="black"/>
                </a:solidFill>
                <a:latin typeface="Verdana" panose="020B0604030504040204" pitchFamily="34" charset="0"/>
                <a:hlinkClick r:id="rId7"/>
              </a:rPr>
              <a:t> (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234F2-38BF-4140-AF4E-160D7C4962D5}"/>
              </a:ext>
            </a:extLst>
          </p:cNvPr>
          <p:cNvSpPr txBox="1"/>
          <p:nvPr/>
        </p:nvSpPr>
        <p:spPr>
          <a:xfrm>
            <a:off x="-4179225" y="-2795547"/>
            <a:ext cx="9842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Suvaitsevaisten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uudistajien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arvomaailmassa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korostuvat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universalismi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itseohjautuvuus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enemmän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missään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muussa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ryhmässä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on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kulttuurisesti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avoin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suvaitsevainen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kiinnostunut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uusista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asioista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koostuu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kahdesta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alaryhmästä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: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Itseohjautuvat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universalistit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(16%)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uudistusmielisiä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suvaitsevaisia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ympäristöystävällisiä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ihmisiä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Itseohjautuvuus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universalismi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kaksi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arvoprofiiliaan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hallitsevaa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arvoa.Turvallisuutta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arvostavat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universalistit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(8%)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elävät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arvoristiriidassa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sillä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arvoprofiiliaan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hallitsevat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universalismi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turvallisuus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Näistä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universalismi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painaa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arvoprofiilissa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hieman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turvallisuutta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enemmän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2B6F5D-C917-F041-8C46-2B692172CD8F}"/>
              </a:ext>
            </a:extLst>
          </p:cNvPr>
          <p:cNvSpPr txBox="1"/>
          <p:nvPr/>
        </p:nvSpPr>
        <p:spPr>
          <a:xfrm>
            <a:off x="8799763" y="-2815981"/>
            <a:ext cx="11285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Hyväntahtoisten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säilyttäjien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arvomaailma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painottuu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selkeästi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yhteisiä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päämääriä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edistävien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arvojen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alueelle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arvoprofiilinsa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rakentuu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hyväntahtoisuuden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yhdenmukaisuuden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perinteiden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varaan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He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kunnioittavat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perinteitä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haluavat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elää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sopusoinnussa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ympäristön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asettamien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normien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kanssa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asettavat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läheistensä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hyvinvoinnin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omansa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edelle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Aiemmin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tätä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kutsuttiin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nimellä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hyväntahtoinen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kollektiivinen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Siirtyminen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viisiluokkaiseen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typologiaan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antoi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perusteen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muuttaa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nimi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nykyiseen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muotoon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määrittely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on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pidetty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ennallaan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kuten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muidenkin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AD4DB-3833-E141-91A4-84EDE9ADAE0D}"/>
              </a:ext>
            </a:extLst>
          </p:cNvPr>
          <p:cNvSpPr txBox="1"/>
          <p:nvPr/>
        </p:nvSpPr>
        <p:spPr>
          <a:xfrm>
            <a:off x="12876604" y="2625793"/>
            <a:ext cx="137583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Varovaiset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säilyttäjät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asettavat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turvallisuuden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korkealle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sijalle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arvohierarkiassaan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He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arvostavat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itselleen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tärkeiden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yhteisöjen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odotuksia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henkilökohtaista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mielihyvää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haluavat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varmistaa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saavuttamansa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asemat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koostuu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kahdesta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alaryhmästä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: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Kollektiiviset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hedonistit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(7%)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elävät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arvoristiriidassa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arvoprofiiliaan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hallitsevat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toisaalta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virikkeisyys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hedonismi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toisaalta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kollektiivinen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arvokolmikko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hyväntahtoisuus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yhdenmukaisuus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perinteet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Näiden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viiden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summana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sijoittuu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lähelle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kartan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keskialuetta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säilyttävän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korostavan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arvoalueen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välimaastoon.Turvallisuusmieliset (15%)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muodostavat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perhekeskeisen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jonka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arvoprofiili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rakentuu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selvästi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vain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yhden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dominoivan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turvallisuuden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varaan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72C7B-CD8B-7343-A61B-02677A9E6752}"/>
              </a:ext>
            </a:extLst>
          </p:cNvPr>
          <p:cNvSpPr txBox="1"/>
          <p:nvPr/>
        </p:nvSpPr>
        <p:spPr>
          <a:xfrm>
            <a:off x="-432355" y="7312906"/>
            <a:ext cx="15432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Individualistisia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uudistajia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ohjaa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voimakkaasti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oma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mielihyvä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uudistusmielisyys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yhdistyy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selkeästi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omien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päämäärien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edistämiseen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he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korostavat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suoriutumista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haluavat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menestyä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muita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paremmin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elämässään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koostuu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kolmesta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alaryhmästä:Itsenäiset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(4%)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aidon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kiinnostuneita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uusista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asioista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niiden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itsensä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vuoksi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;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siksi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että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uudistukset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parantaisivat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maailmaa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tai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toisivat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erityistä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mielihyvää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Itsenäisten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arvomaailmaa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hallitsevat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itseohjautuvuus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virikkeisyys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joista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jälkimmäinen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on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keskeisemmässä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asemassa.Individualistiset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hedonistit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(16%)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uudistajina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itsekkäitä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oma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mielihyvä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ohjaa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uuden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etsintäänsä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Arvoista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hedonismi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virikkeisyys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hallitsevat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arvoprofiiliaan.Egoistien (3%)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arvomaailmaa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hallitsevat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tasavahvoina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kaksi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valta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ja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suoriutuminen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He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pyrkivät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olemaan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parempia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muut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sekä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saavuttamaan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tai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säilyttämään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valta-aseman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sosiaalisessa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järjestelmässä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CA089-DB4C-4540-9CA0-C08B6D66AEC4}"/>
              </a:ext>
            </a:extLst>
          </p:cNvPr>
          <p:cNvSpPr txBox="1"/>
          <p:nvPr/>
        </p:nvSpPr>
        <p:spPr>
          <a:xfrm>
            <a:off x="905638" y="1502992"/>
            <a:ext cx="15432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Opportunistien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arvomaailmassa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ilmenee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ristiriitoja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molempien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arvoakseleiden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suhteen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He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käyttäytymiseltään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tilannesidonnaisia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ihmisiä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joiden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elämää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eivät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juuri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ohjaa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arvomaailmassaan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ilmenee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joko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jännitteitä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molempien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pääakseleiden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suhteen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tai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sitten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he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ilmaisevat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arvonsa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vaisulla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tavalla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Ryhmän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keskiarvoisuutta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kuvastaa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hyvin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heidän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painopisteensä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sijoittuminen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lähes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kartan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Verdana" panose="020B0604030504040204" pitchFamily="34" charset="0"/>
              </a:rPr>
              <a:t>keskipisteeseen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2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F6348A4-2442-6040-B6BC-5DFABABAF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63" y="-938102"/>
            <a:ext cx="6019800" cy="519761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C3E104-4E3E-9040-9620-0EEA5026C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20" y="4018445"/>
            <a:ext cx="6522851" cy="51969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DE72DE3-CD42-4F44-8885-AD52C9526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04" y="830478"/>
            <a:ext cx="6927849" cy="519704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F17096-86B4-D846-BD2D-BAB0F4226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9" y="6961165"/>
            <a:ext cx="4813300" cy="45085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80D2BAC-847F-774F-8B1F-02A22E1B6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63" y="5590490"/>
            <a:ext cx="5200650" cy="5201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9852E-977B-514A-AF0D-0672D8B75119}"/>
              </a:ext>
            </a:extLst>
          </p:cNvPr>
          <p:cNvSpPr txBox="1"/>
          <p:nvPr/>
        </p:nvSpPr>
        <p:spPr>
          <a:xfrm>
            <a:off x="-1436727" y="5827452"/>
            <a:ext cx="5384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222222"/>
                </a:solidFill>
                <a:latin typeface="Merriweather-Bold"/>
              </a:rPr>
              <a:t>Schwartzin</a:t>
            </a:r>
            <a:r>
              <a:rPr lang="en-US" sz="1800" b="1" dirty="0">
                <a:solidFill>
                  <a:srgbClr val="222222"/>
                </a:solidFill>
                <a:latin typeface="Merriweather-Bold"/>
              </a:rPr>
              <a:t> </a:t>
            </a:r>
            <a:r>
              <a:rPr lang="en-US" sz="1800" b="1" dirty="0" err="1">
                <a:solidFill>
                  <a:srgbClr val="222222"/>
                </a:solidFill>
                <a:latin typeface="Merriweather-Bold"/>
              </a:rPr>
              <a:t>arvoteorian</a:t>
            </a:r>
            <a:r>
              <a:rPr lang="en-US" sz="1800" b="1" dirty="0">
                <a:solidFill>
                  <a:srgbClr val="222222"/>
                </a:solidFill>
                <a:latin typeface="Merriweather-Bold"/>
              </a:rPr>
              <a:t> 10 </a:t>
            </a:r>
            <a:r>
              <a:rPr lang="en-US" sz="1800" b="1" dirty="0" err="1">
                <a:solidFill>
                  <a:srgbClr val="222222"/>
                </a:solidFill>
                <a:latin typeface="Merriweather-Bold"/>
              </a:rPr>
              <a:t>perusarvoa</a:t>
            </a:r>
            <a:endParaRPr lang="fi-FI" sz="1800" b="0" dirty="0">
              <a:solidFill>
                <a:srgbClr val="3A3A3A"/>
              </a:solidFill>
              <a:latin typeface="Merriweather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80D91-7A17-3F49-BB95-1D238FA1A7C9}"/>
              </a:ext>
            </a:extLst>
          </p:cNvPr>
          <p:cNvSpPr txBox="1"/>
          <p:nvPr/>
        </p:nvSpPr>
        <p:spPr>
          <a:xfrm>
            <a:off x="268812" y="29352"/>
            <a:ext cx="9530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Itseohjautuvuus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itsenäinen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ajattelu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ja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toiminta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vapaus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luovuus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EC2B1-79B1-F946-9B7E-ED078BB080A1}"/>
              </a:ext>
            </a:extLst>
          </p:cNvPr>
          <p:cNvSpPr txBox="1"/>
          <p:nvPr/>
        </p:nvSpPr>
        <p:spPr>
          <a:xfrm>
            <a:off x="-2351528" y="2921408"/>
            <a:ext cx="5882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Hedonismi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mielihyvän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ja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nautinnon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tavoittelu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A6B3D-4C4D-124B-B8CD-FCB8253615F4}"/>
              </a:ext>
            </a:extLst>
          </p:cNvPr>
          <p:cNvSpPr txBox="1"/>
          <p:nvPr/>
        </p:nvSpPr>
        <p:spPr>
          <a:xfrm>
            <a:off x="-142768" y="4889039"/>
            <a:ext cx="484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Valta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vaikutusvalta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status,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dominointi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FDFB9-DC98-344A-B513-3A24A709D7FF}"/>
              </a:ext>
            </a:extLst>
          </p:cNvPr>
          <p:cNvSpPr txBox="1"/>
          <p:nvPr/>
        </p:nvSpPr>
        <p:spPr>
          <a:xfrm>
            <a:off x="4628920" y="5123103"/>
            <a:ext cx="974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Turvallisuus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oman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elämän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ja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yhteiskunnan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harmonia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ja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vakaus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79AA9-5560-9347-AA15-73E0D8CEA28B}"/>
              </a:ext>
            </a:extLst>
          </p:cNvPr>
          <p:cNvSpPr txBox="1"/>
          <p:nvPr/>
        </p:nvSpPr>
        <p:spPr>
          <a:xfrm>
            <a:off x="5869649" y="3927686"/>
            <a:ext cx="974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Perinteisyys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mukautuminen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vallitseviin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(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kulttuurisiin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/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uskonnollisiin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)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normeihin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sääntöjen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hyväksyminen</a:t>
            </a:r>
            <a:endParaRPr lang="fi-FI" sz="1800" b="0" dirty="0">
              <a:solidFill>
                <a:srgbClr val="3A3A3A"/>
              </a:solidFill>
              <a:latin typeface="Merriweather-Regula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1F048-8A82-FB4E-8880-F233B97688A6}"/>
              </a:ext>
            </a:extLst>
          </p:cNvPr>
          <p:cNvSpPr txBox="1"/>
          <p:nvPr/>
        </p:nvSpPr>
        <p:spPr>
          <a:xfrm>
            <a:off x="-3417660" y="3873711"/>
            <a:ext cx="974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Suoriutuminen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saavutukset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henkilökohtaisen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menestyksen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tavoittelu</a:t>
            </a:r>
            <a:endParaRPr lang="fi-FI" sz="1800" b="0" dirty="0">
              <a:solidFill>
                <a:srgbClr val="3A3A3A"/>
              </a:solidFill>
              <a:latin typeface="Merriweather-Regula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25AE9-721A-7646-BA58-1C7ABB0DC43D}"/>
              </a:ext>
            </a:extLst>
          </p:cNvPr>
          <p:cNvSpPr txBox="1"/>
          <p:nvPr/>
        </p:nvSpPr>
        <p:spPr>
          <a:xfrm>
            <a:off x="4838653" y="1071485"/>
            <a:ext cx="974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Universalismi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kaiken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luonnon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ja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ihmiskunnan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arvostaminen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ja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suojelu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2C5474-0B3A-8048-B46E-304180B65DC3}"/>
              </a:ext>
            </a:extLst>
          </p:cNvPr>
          <p:cNvSpPr txBox="1"/>
          <p:nvPr/>
        </p:nvSpPr>
        <p:spPr>
          <a:xfrm>
            <a:off x="-2428874" y="1890864"/>
            <a:ext cx="974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Vaihtelunhalu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jännitys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haasteiden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etsiminen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avoimuus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uusille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kokemuksille</a:t>
            </a:r>
            <a:endParaRPr lang="fi-FI" sz="1800" b="0" dirty="0">
              <a:solidFill>
                <a:srgbClr val="3A3A3A"/>
              </a:solidFill>
              <a:latin typeface="Merriweather-Regula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E31A48-EF7D-B74A-8E6A-FD8F2AA0FA6A}"/>
              </a:ext>
            </a:extLst>
          </p:cNvPr>
          <p:cNvSpPr txBox="1"/>
          <p:nvPr/>
        </p:nvSpPr>
        <p:spPr>
          <a:xfrm>
            <a:off x="5060636" y="2317594"/>
            <a:ext cx="974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Hyväntahtoisuus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toive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läheisten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hyvinvoinnista</a:t>
            </a:r>
            <a:endParaRPr lang="fi-FI" sz="1800" b="0" dirty="0">
              <a:solidFill>
                <a:srgbClr val="3A3A3A"/>
              </a:solidFill>
              <a:latin typeface="Merriweather-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96CA2-C9A5-A542-94EB-B3ECE284A376}"/>
              </a:ext>
            </a:extLst>
          </p:cNvPr>
          <p:cNvSpPr txBox="1"/>
          <p:nvPr/>
        </p:nvSpPr>
        <p:spPr>
          <a:xfrm>
            <a:off x="6394834" y="3211571"/>
            <a:ext cx="9745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A3A3A"/>
                </a:solidFill>
                <a:latin typeface="Merriweather-Bold"/>
              </a:rPr>
              <a:t>Yhdenmukaisuus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: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mukautuminen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(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normeihin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),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haittaa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tuottavien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impulssien</a:t>
            </a:r>
            <a:r>
              <a:rPr lang="en-US" sz="1800" b="0" dirty="0">
                <a:solidFill>
                  <a:srgbClr val="3A3A3A"/>
                </a:solidFill>
                <a:latin typeface="Merriweather-Regular"/>
              </a:rPr>
              <a:t> </a:t>
            </a:r>
            <a:r>
              <a:rPr lang="en-US" sz="1800" b="0" dirty="0" err="1">
                <a:solidFill>
                  <a:srgbClr val="3A3A3A"/>
                </a:solidFill>
                <a:latin typeface="Merriweather-Regular"/>
              </a:rPr>
              <a:t>rajoittaminen</a:t>
            </a:r>
            <a:endParaRPr lang="fi-FI" sz="1800" b="0" dirty="0">
              <a:solidFill>
                <a:srgbClr val="3A3A3A"/>
              </a:solidFill>
              <a:latin typeface="Merriweather-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CC098-D95E-F840-BB59-D07EB706F926}"/>
              </a:ext>
            </a:extLst>
          </p:cNvPr>
          <p:cNvSpPr txBox="1"/>
          <p:nvPr/>
        </p:nvSpPr>
        <p:spPr>
          <a:xfrm>
            <a:off x="589795" y="-1109131"/>
            <a:ext cx="494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www.evermind.fi</a:t>
            </a:r>
            <a:r>
              <a:rPr lang="en-US" dirty="0"/>
              <a:t>/</a:t>
            </a:r>
            <a:r>
              <a:rPr lang="en-US" dirty="0" err="1"/>
              <a:t>oman-elaman-arvot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8775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F5F64C0D-1387-0547-8DA9-6240E56DBD1C}"/>
              </a:ext>
            </a:extLst>
          </p:cNvPr>
          <p:cNvSpPr/>
          <p:nvPr/>
        </p:nvSpPr>
        <p:spPr>
          <a:xfrm>
            <a:off x="2481775" y="2139577"/>
            <a:ext cx="4371657" cy="416348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48EAA4-22B0-CC43-AD0A-929589EDD6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254820"/>
              </p:ext>
            </p:extLst>
          </p:nvPr>
        </p:nvGraphicFramePr>
        <p:xfrm>
          <a:off x="-293178" y="-5701046"/>
          <a:ext cx="11006854" cy="5999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443">
                  <a:extLst>
                    <a:ext uri="{9D8B030D-6E8A-4147-A177-3AD203B41FA5}">
                      <a16:colId xmlns:a16="http://schemas.microsoft.com/office/drawing/2014/main" val="1927979259"/>
                    </a:ext>
                  </a:extLst>
                </a:gridCol>
                <a:gridCol w="4552773">
                  <a:extLst>
                    <a:ext uri="{9D8B030D-6E8A-4147-A177-3AD203B41FA5}">
                      <a16:colId xmlns:a16="http://schemas.microsoft.com/office/drawing/2014/main" val="3198679084"/>
                    </a:ext>
                  </a:extLst>
                </a:gridCol>
                <a:gridCol w="663081">
                  <a:extLst>
                    <a:ext uri="{9D8B030D-6E8A-4147-A177-3AD203B41FA5}">
                      <a16:colId xmlns:a16="http://schemas.microsoft.com/office/drawing/2014/main" val="4068401235"/>
                    </a:ext>
                  </a:extLst>
                </a:gridCol>
                <a:gridCol w="388443">
                  <a:extLst>
                    <a:ext uri="{9D8B030D-6E8A-4147-A177-3AD203B41FA5}">
                      <a16:colId xmlns:a16="http://schemas.microsoft.com/office/drawing/2014/main" val="1942721804"/>
                    </a:ext>
                  </a:extLst>
                </a:gridCol>
                <a:gridCol w="169368">
                  <a:extLst>
                    <a:ext uri="{9D8B030D-6E8A-4147-A177-3AD203B41FA5}">
                      <a16:colId xmlns:a16="http://schemas.microsoft.com/office/drawing/2014/main" val="988775472"/>
                    </a:ext>
                  </a:extLst>
                </a:gridCol>
                <a:gridCol w="5098746">
                  <a:extLst>
                    <a:ext uri="{9D8B030D-6E8A-4147-A177-3AD203B41FA5}">
                      <a16:colId xmlns:a16="http://schemas.microsoft.com/office/drawing/2014/main" val="2650486697"/>
                    </a:ext>
                  </a:extLst>
                </a:gridCol>
              </a:tblGrid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Onko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toteutuminen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mielestäsi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ajoittain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raskasta</a:t>
                      </a:r>
                      <a:r>
                        <a:rPr lang="en-GB" sz="1200" u="none" strike="noStrike" dirty="0">
                          <a:effectLst/>
                        </a:rPr>
                        <a:t>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0.857***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työntekijän sisällöntuotantoon osallistumisessa onnistuttu?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571702029"/>
                  </a:ext>
                </a:extLst>
              </a:tr>
              <a:tr h="27530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etätyötoiminnan toteutuminen mielestäsi ajoittain raskasta?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0.612*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0.034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etätyötoiminta mielestäsi ajoittain kuormittavaa?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679857857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etätyötoiminnan toteutuminen mielestäsi ajoittain raskasta?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-0.589*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0.044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Onko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sisällöntuotantoa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helppoa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sunnitella</a:t>
                      </a:r>
                      <a:r>
                        <a:rPr lang="en-GB" sz="1200" u="none" strike="noStrike" dirty="0">
                          <a:effectLst/>
                        </a:rPr>
                        <a:t> etätyötoimintatapahtumasta </a:t>
                      </a:r>
                      <a:r>
                        <a:rPr lang="en-GB" sz="1200" u="none" strike="noStrike" dirty="0" err="1">
                          <a:effectLst/>
                        </a:rPr>
                        <a:t>toiseen</a:t>
                      </a:r>
                      <a:r>
                        <a:rPr lang="en-GB" sz="1200" u="none" strike="noStrike" dirty="0">
                          <a:effectLst/>
                        </a:rPr>
                        <a:t>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1951198544"/>
                  </a:ext>
                </a:extLst>
              </a:tr>
              <a:tr h="42555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etätyötoiminnan toteutuminen mielestäsi ajoittain raskasta?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-0.651*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Q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helppoa olisi kehittää yhtenäinen toimintamalli kaikkeen etätyötoimintaan?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505762337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etätyötoiminnan toteutuminen mielestäsi ajoittain raskasta?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0.679*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etätyötoiminnan henkilöstö onnistuu asiakkaiden sitouttamisessa?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3702731457"/>
                  </a:ext>
                </a:extLst>
              </a:tr>
              <a:tr h="49940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3591843572"/>
                  </a:ext>
                </a:extLst>
              </a:tr>
              <a:tr h="49940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3003122485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Miten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henkilöstö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onnistuu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asiakkaiden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sitouttamisessa</a:t>
                      </a:r>
                      <a:r>
                        <a:rPr lang="en-GB" sz="1200" u="none" strike="noStrike" dirty="0">
                          <a:effectLst/>
                        </a:rPr>
                        <a:t>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-0.599*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Pitäisikö asiakkaan voida vaikuttaa sisällöntuotantoon nykyistä enemmän?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2353031045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etätyötoiminnan henkilöstö onnistuu asiakkaiden sitouttamisessa?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0.808**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0.001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työntekijän sisällöntuotantoon osallistumisessa onnistuttu?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1023298432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etätyötoiminnan henkilöstö onnistuu asiakkaiden sitouttamisessa?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-0.692*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sisällöntuotantoa helppoa sunnitella etätyötoimintatapahtumasta toiseen?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1590376168"/>
                  </a:ext>
                </a:extLst>
              </a:tr>
              <a:tr h="387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etätyötoiminnan henkilöstö onnistuu asiakkaiden sitouttamisessa?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-0.760**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0.004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Tarvitaanko edelleen yhdessä (asiakkaat, henkilöstö) oppimista?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2626660662"/>
                  </a:ext>
                </a:extLst>
              </a:tr>
              <a:tr h="31287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etätyötoiminnan henkilöstö onnistuu asiakkaiden sitouttamisessa?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0.679*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etätyötoiminnan toteutuminen mielestäsi ajoittain raskasta?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2151414660"/>
                  </a:ext>
                </a:extLst>
              </a:tr>
              <a:tr h="49940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2478005042"/>
                  </a:ext>
                </a:extLst>
              </a:tr>
              <a:tr h="49940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3585306390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Miten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hyvin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asiakkaat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ovat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sitoutuneet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toteutukseen</a:t>
                      </a:r>
                      <a:r>
                        <a:rPr lang="en-GB" sz="1200" u="none" strike="noStrike" dirty="0">
                          <a:effectLst/>
                        </a:rPr>
                        <a:t>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0.760**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0.004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etätyötoiminnan henkilöstö onnistuu asiakkaiden sitouttamisessa?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1144685492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hyvin asiakkaat ovat sitoutuneet etätyötoiminnan toteutukseen?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-0.912***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Pitäisikö asiakkaan voida vaikuttaa sisällöntuotantoon nykyistä enemmän?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3469847948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hyvin asiakkaat ovat sitoutuneet etätyötoiminnan toteutukseen?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0.678*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Onko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työntekijän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sisällöntuotantoon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osallistumisessa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onnistuttu</a:t>
                      </a:r>
                      <a:r>
                        <a:rPr lang="en-GB" sz="1200" u="none" strike="noStrike" dirty="0">
                          <a:effectLst/>
                        </a:rPr>
                        <a:t>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268770925"/>
                  </a:ext>
                </a:extLst>
              </a:tr>
              <a:tr h="350431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hyvin asiakkaat ovat sitoutuneet etätyötoiminnan toteutukseen?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-0.748**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Onko sisällöntuotantoa helppoa sunnitella etätyötoimintatapahtumasta toiseen?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588958405"/>
                  </a:ext>
                </a:extLst>
              </a:tr>
              <a:tr h="31287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Miten hyvin asiakkaat ovat sitoutuneet etätyötoiminnan toteutukseen?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0.779**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0.003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Onko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etätyötoiminnan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toteutuminen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mielestäsi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ajoittain</a:t>
                      </a:r>
                      <a:r>
                        <a:rPr lang="en-GB" sz="1200" u="none" strike="noStrike" dirty="0">
                          <a:effectLst/>
                        </a:rPr>
                        <a:t> </a:t>
                      </a:r>
                      <a:r>
                        <a:rPr lang="en-GB" sz="1200" u="none" strike="noStrike" dirty="0" err="1">
                          <a:effectLst/>
                        </a:rPr>
                        <a:t>raskasta</a:t>
                      </a:r>
                      <a:r>
                        <a:rPr lang="en-GB" sz="1200" u="none" strike="noStrike" dirty="0">
                          <a:effectLst/>
                        </a:rPr>
                        <a:t>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34" marR="2134" marT="2134" marB="10244" anchor="b"/>
                </a:tc>
                <a:extLst>
                  <a:ext uri="{0D108BD9-81ED-4DB2-BD59-A6C34878D82A}">
                    <a16:rowId xmlns:a16="http://schemas.microsoft.com/office/drawing/2014/main" val="27432241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9FF431-4F3A-004B-BB9C-DD9299168480}"/>
              </a:ext>
            </a:extLst>
          </p:cNvPr>
          <p:cNvSpPr txBox="1"/>
          <p:nvPr/>
        </p:nvSpPr>
        <p:spPr>
          <a:xfrm>
            <a:off x="5940664" y="6304544"/>
            <a:ext cx="77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800" u="none" strike="noStrike" dirty="0" err="1">
                <a:effectLst/>
              </a:rPr>
              <a:t>Onko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etätyötoiminnan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toteutuminen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mielestäsi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ajoittain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raskasta</a:t>
            </a:r>
            <a:r>
              <a:rPr lang="en-GB" sz="1800" u="none" strike="noStrike" dirty="0">
                <a:effectLst/>
              </a:rPr>
              <a:t>?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D6969-F1AA-C147-BD42-F019D73B4258}"/>
              </a:ext>
            </a:extLst>
          </p:cNvPr>
          <p:cNvSpPr txBox="1"/>
          <p:nvPr/>
        </p:nvSpPr>
        <p:spPr>
          <a:xfrm>
            <a:off x="4524882" y="1769503"/>
            <a:ext cx="8573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800" u="none" strike="noStrike" dirty="0" err="1">
                <a:effectLst/>
              </a:rPr>
              <a:t>Miten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etätyötoiminnan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henkilöstö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onnistuu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asiakkaiden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sitouttamisessa</a:t>
            </a:r>
            <a:r>
              <a:rPr lang="en-GB" sz="1800" u="none" strike="noStrike" dirty="0">
                <a:effectLst/>
              </a:rPr>
              <a:t>?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D39D2-9C7F-C44C-A4D4-9107C51C2B7D}"/>
              </a:ext>
            </a:extLst>
          </p:cNvPr>
          <p:cNvSpPr txBox="1"/>
          <p:nvPr/>
        </p:nvSpPr>
        <p:spPr>
          <a:xfrm>
            <a:off x="6853432" y="3429000"/>
            <a:ext cx="6979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800" u="none" strike="noStrike" dirty="0" err="1">
                <a:effectLst/>
              </a:rPr>
              <a:t>Miten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hyvin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asiakkaat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ovat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sitoutuneet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etätyötoiminnan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toteutukseen</a:t>
            </a:r>
            <a:r>
              <a:rPr lang="en-GB" sz="1800" u="none" strike="noStrike" dirty="0">
                <a:effectLst/>
              </a:rPr>
              <a:t>?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F70AA-532A-ED4A-970B-094078D12FE3}"/>
              </a:ext>
            </a:extLst>
          </p:cNvPr>
          <p:cNvSpPr txBox="1"/>
          <p:nvPr/>
        </p:nvSpPr>
        <p:spPr>
          <a:xfrm>
            <a:off x="-3828812" y="3442937"/>
            <a:ext cx="707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800" u="none" strike="noStrike" dirty="0" err="1">
                <a:effectLst/>
              </a:rPr>
              <a:t>Onko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työntekijän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sisällöntuotantoon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osallistumisessa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onnistuttu</a:t>
            </a:r>
            <a:r>
              <a:rPr lang="en-GB" sz="1800" u="none" strike="noStrike" dirty="0">
                <a:effectLst/>
              </a:rPr>
              <a:t>?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A8A64-043D-9345-BF7B-FA8EC9B25A49}"/>
              </a:ext>
            </a:extLst>
          </p:cNvPr>
          <p:cNvSpPr txBox="1"/>
          <p:nvPr/>
        </p:nvSpPr>
        <p:spPr>
          <a:xfrm>
            <a:off x="-3101968" y="6488668"/>
            <a:ext cx="886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GB" sz="1800" u="none" strike="noStrike" dirty="0" err="1">
                <a:effectLst/>
              </a:rPr>
              <a:t>Onko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sisällöntuotantoa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helppoa</a:t>
            </a:r>
            <a:r>
              <a:rPr lang="en-GB" sz="1800" u="none" strike="noStrike" dirty="0">
                <a:effectLst/>
              </a:rPr>
              <a:t> </a:t>
            </a:r>
            <a:r>
              <a:rPr lang="en-GB" sz="1800" u="none" strike="noStrike" dirty="0" err="1">
                <a:effectLst/>
              </a:rPr>
              <a:t>sunnitella</a:t>
            </a:r>
            <a:r>
              <a:rPr lang="en-GB" sz="1800" u="none" strike="noStrike" dirty="0">
                <a:effectLst/>
              </a:rPr>
              <a:t> etätyötoimintatapahtumasta </a:t>
            </a:r>
            <a:r>
              <a:rPr lang="en-GB" sz="1800" u="none" strike="noStrike" dirty="0" err="1">
                <a:effectLst/>
              </a:rPr>
              <a:t>toiseen</a:t>
            </a:r>
            <a:r>
              <a:rPr lang="en-GB" sz="1800" u="none" strike="noStrike" dirty="0">
                <a:effectLst/>
              </a:rPr>
              <a:t>?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9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8164247-23DE-1148-B776-FC36C3BF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0"/>
            <a:ext cx="7785099" cy="598151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F9C35DA-045D-6147-9702-56F39FA7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922"/>
            <a:ext cx="5376026" cy="520192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206077F-C9B8-0343-AC82-FAA30C396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54000"/>
            <a:ext cx="3175000" cy="31750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5A44DCD-4513-BC47-A5D8-885EBFF15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6654799"/>
            <a:ext cx="6939280" cy="3898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2283B-2AFA-D140-A1B7-7F979537AC55}"/>
              </a:ext>
            </a:extLst>
          </p:cNvPr>
          <p:cNvSpPr txBox="1"/>
          <p:nvPr/>
        </p:nvSpPr>
        <p:spPr>
          <a:xfrm>
            <a:off x="715913" y="-67464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Hauras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33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 Kayhko</dc:creator>
  <cp:lastModifiedBy>Harri Kayhko</cp:lastModifiedBy>
  <cp:revision>8</cp:revision>
  <dcterms:created xsi:type="dcterms:W3CDTF">2022-04-05T17:45:40Z</dcterms:created>
  <dcterms:modified xsi:type="dcterms:W3CDTF">2022-04-10T14:21:14Z</dcterms:modified>
</cp:coreProperties>
</file>